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141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B34E6-263B-4E92-89DC-D19D2F440106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CC7-63B7-4C1D-ABD8-37F0BFC51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063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B34E6-263B-4E92-89DC-D19D2F440106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CC7-63B7-4C1D-ABD8-37F0BFC51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393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B34E6-263B-4E92-89DC-D19D2F440106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CC7-63B7-4C1D-ABD8-37F0BFC51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7427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B34E6-263B-4E92-89DC-D19D2F440106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CC7-63B7-4C1D-ABD8-37F0BFC51D6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790928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B34E6-263B-4E92-89DC-D19D2F440106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CC7-63B7-4C1D-ABD8-37F0BFC51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623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B34E6-263B-4E92-89DC-D19D2F440106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CC7-63B7-4C1D-ABD8-37F0BFC51D6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113447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B34E6-263B-4E92-89DC-D19D2F440106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CC7-63B7-4C1D-ABD8-37F0BFC51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2440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B34E6-263B-4E92-89DC-D19D2F440106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CC7-63B7-4C1D-ABD8-37F0BFC51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2242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B34E6-263B-4E92-89DC-D19D2F440106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CC7-63B7-4C1D-ABD8-37F0BFC51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811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B34E6-263B-4E92-89DC-D19D2F440106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CC7-63B7-4C1D-ABD8-37F0BFC51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188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B34E6-263B-4E92-89DC-D19D2F440106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CC7-63B7-4C1D-ABD8-37F0BFC51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748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B34E6-263B-4E92-89DC-D19D2F440106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CC7-63B7-4C1D-ABD8-37F0BFC51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290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B34E6-263B-4E92-89DC-D19D2F440106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CC7-63B7-4C1D-ABD8-37F0BFC51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99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B34E6-263B-4E92-89DC-D19D2F440106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CC7-63B7-4C1D-ABD8-37F0BFC51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475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B34E6-263B-4E92-89DC-D19D2F440106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CC7-63B7-4C1D-ABD8-37F0BFC51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291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B34E6-263B-4E92-89DC-D19D2F440106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CC7-63B7-4C1D-ABD8-37F0BFC51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315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B34E6-263B-4E92-89DC-D19D2F440106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CC7-63B7-4C1D-ABD8-37F0BFC51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847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3CB34E6-263B-4E92-89DC-D19D2F440106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F5FCCC7-63B7-4C1D-ABD8-37F0BFC51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5045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ЕАСУЗ-223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77849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Позиции плана закупок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533400"/>
            <a:ext cx="7359770" cy="3962400"/>
          </a:xfrm>
        </p:spPr>
        <p:txBody>
          <a:bodyPr>
            <a:normAutofit/>
          </a:bodyPr>
          <a:lstStyle/>
          <a:p>
            <a:pPr lvl="0"/>
            <a:r>
              <a:rPr lang="ru-RU" dirty="0">
                <a:solidFill>
                  <a:schemeClr val="tx1"/>
                </a:solidFill>
              </a:rPr>
              <a:t>Наименование </a:t>
            </a:r>
            <a:r>
              <a:rPr lang="ru-RU" dirty="0" smtClean="0">
                <a:solidFill>
                  <a:schemeClr val="tx1"/>
                </a:solidFill>
              </a:rPr>
              <a:t>закупки</a:t>
            </a:r>
            <a:endParaRPr lang="ru-RU" dirty="0">
              <a:solidFill>
                <a:schemeClr val="tx1"/>
              </a:solidFill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Способ закупки</a:t>
            </a:r>
            <a:endParaRPr lang="ru-RU" dirty="0">
              <a:solidFill>
                <a:schemeClr val="tx1"/>
              </a:solidFill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Период </a:t>
            </a:r>
            <a:r>
              <a:rPr lang="ru-RU" dirty="0">
                <a:solidFill>
                  <a:schemeClr val="tx1"/>
                </a:solidFill>
              </a:rPr>
              <a:t>размещения и срок исполнения: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Минимальные требования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Обоснование изменений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Добавить </a:t>
            </a:r>
            <a:r>
              <a:rPr lang="ru-RU" dirty="0">
                <a:solidFill>
                  <a:schemeClr val="tx1"/>
                </a:solidFill>
              </a:rPr>
              <a:t>наименование товаров, услуг, работ с указанием их количества, выбрать коды ОКПД2 и ОКВЭД2. Список лучше раскрывать до конца.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Галочка </a:t>
            </a:r>
            <a:r>
              <a:rPr lang="ru-RU" dirty="0">
                <a:solidFill>
                  <a:schemeClr val="tx1"/>
                </a:solidFill>
              </a:rPr>
              <a:t>«Не отправлять в ЕИС».</a:t>
            </a:r>
          </a:p>
        </p:txBody>
      </p:sp>
    </p:spTree>
    <p:extLst>
      <p:ext uri="{BB962C8B-B14F-4D97-AF65-F5344CB8AC3E}">
        <p14:creationId xmlns:p14="http://schemas.microsoft.com/office/powerpoint/2010/main" val="1601674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закупки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533400"/>
            <a:ext cx="7627189" cy="3767670"/>
          </a:xfrm>
        </p:spPr>
        <p:txBody>
          <a:bodyPr>
            <a:normAutofit/>
          </a:bodyPr>
          <a:lstStyle/>
          <a:p>
            <a:pPr lvl="0"/>
            <a:r>
              <a:rPr lang="ru-RU" sz="2800" dirty="0">
                <a:solidFill>
                  <a:schemeClr val="tx1"/>
                </a:solidFill>
              </a:rPr>
              <a:t>Крупная закупка у единственного поставщика, требующая размещения информации в ЕИС</a:t>
            </a:r>
          </a:p>
          <a:p>
            <a:pPr lvl="0"/>
            <a:r>
              <a:rPr lang="ru-RU" sz="2800" dirty="0">
                <a:solidFill>
                  <a:schemeClr val="tx1"/>
                </a:solidFill>
              </a:rPr>
              <a:t>Закупка у единственного поставщика до 100 тыс. рублей.</a:t>
            </a:r>
          </a:p>
          <a:p>
            <a:pPr lvl="0"/>
            <a:r>
              <a:rPr lang="ru-RU" sz="2800" dirty="0" smtClean="0">
                <a:solidFill>
                  <a:schemeClr val="tx1"/>
                </a:solidFill>
              </a:rPr>
              <a:t>Конкурентные закупки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8394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Конкурентные закупки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Проводить в электронной форме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ESTP.RU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1189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договора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533400"/>
            <a:ext cx="7903234" cy="376767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Договор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Информация об исполнении договора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Изменения в договоре</a:t>
            </a:r>
          </a:p>
        </p:txBody>
      </p:sp>
    </p:spTree>
    <p:extLst>
      <p:ext uri="{BB962C8B-B14F-4D97-AF65-F5344CB8AC3E}">
        <p14:creationId xmlns:p14="http://schemas.microsoft.com/office/powerpoint/2010/main" val="7342215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ОТЧЕТЫ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533400"/>
            <a:ext cx="7756585" cy="376767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1. Договора по итогам закупок – все договора, заключенные в течение отчетного периода.</a:t>
            </a:r>
          </a:p>
          <a:p>
            <a:r>
              <a:rPr lang="ru-RU" dirty="0">
                <a:solidFill>
                  <a:schemeClr val="tx1"/>
                </a:solidFill>
              </a:rPr>
              <a:t>2. Договора с единственным поставщиком – из числа Договоров по итогам закупок выбираете только количество с единственным поставщиком.</a:t>
            </a:r>
          </a:p>
          <a:p>
            <a:r>
              <a:rPr lang="ru-RU" dirty="0">
                <a:solidFill>
                  <a:schemeClr val="tx1"/>
                </a:solidFill>
              </a:rPr>
              <a:t>3. Договора, заключенные с СМП – также из общего количества. </a:t>
            </a:r>
            <a:r>
              <a:rPr lang="ru-RU" dirty="0" smtClean="0">
                <a:solidFill>
                  <a:schemeClr val="tx1"/>
                </a:solidFill>
              </a:rPr>
              <a:t>4</a:t>
            </a:r>
            <a:r>
              <a:rPr lang="ru-RU" dirty="0">
                <a:solidFill>
                  <a:schemeClr val="tx1"/>
                </a:solidFill>
              </a:rPr>
              <a:t>. Договора, составляющую </a:t>
            </a:r>
            <a:r>
              <a:rPr lang="ru-RU" dirty="0" err="1">
                <a:solidFill>
                  <a:schemeClr val="tx1"/>
                </a:solidFill>
              </a:rPr>
              <a:t>гостайну</a:t>
            </a:r>
            <a:r>
              <a:rPr lang="ru-RU" dirty="0">
                <a:solidFill>
                  <a:schemeClr val="tx1"/>
                </a:solidFill>
              </a:rPr>
              <a:t> – также из общего количества. </a:t>
            </a:r>
          </a:p>
        </p:txBody>
      </p:sp>
    </p:spTree>
    <p:extLst>
      <p:ext uri="{BB962C8B-B14F-4D97-AF65-F5344CB8AC3E}">
        <p14:creationId xmlns:p14="http://schemas.microsoft.com/office/powerpoint/2010/main" val="9278694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533400"/>
            <a:ext cx="8187906" cy="3767670"/>
          </a:xfrm>
        </p:spPr>
        <p:txBody>
          <a:bodyPr>
            <a:noAutofit/>
          </a:bodyPr>
          <a:lstStyle/>
          <a:p>
            <a:pPr lvl="0"/>
            <a:r>
              <a:rPr lang="ru-RU" sz="2400" dirty="0">
                <a:solidFill>
                  <a:schemeClr val="tx1"/>
                </a:solidFill>
              </a:rPr>
              <a:t>Заполнять ЕАСУЗ необходимо в полном </a:t>
            </a:r>
            <a:r>
              <a:rPr lang="ru-RU" sz="2400" dirty="0" smtClean="0">
                <a:solidFill>
                  <a:schemeClr val="tx1"/>
                </a:solidFill>
              </a:rPr>
              <a:t>объеме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</a:rPr>
              <a:t>В </a:t>
            </a:r>
            <a:r>
              <a:rPr lang="ru-RU" sz="2400" dirty="0">
                <a:solidFill>
                  <a:schemeClr val="tx1"/>
                </a:solidFill>
              </a:rPr>
              <a:t>план закупок включаем все договора.</a:t>
            </a:r>
          </a:p>
          <a:p>
            <a:pPr lvl="0"/>
            <a:r>
              <a:rPr lang="ru-RU" sz="2400" dirty="0">
                <a:solidFill>
                  <a:schemeClr val="tx1"/>
                </a:solidFill>
              </a:rPr>
              <a:t>Размещаем информацию о всех </a:t>
            </a:r>
            <a:r>
              <a:rPr lang="ru-RU" sz="2400" dirty="0" smtClean="0">
                <a:solidFill>
                  <a:schemeClr val="tx1"/>
                </a:solidFill>
              </a:rPr>
              <a:t>договорах, их исполнении и заключении.</a:t>
            </a:r>
            <a:endParaRPr lang="ru-RU" sz="2400" dirty="0">
              <a:solidFill>
                <a:schemeClr val="tx1"/>
              </a:solidFill>
            </a:endParaRPr>
          </a:p>
          <a:p>
            <a:pPr lvl="0"/>
            <a:r>
              <a:rPr lang="ru-RU" sz="2400" dirty="0" smtClean="0">
                <a:solidFill>
                  <a:schemeClr val="tx1"/>
                </a:solidFill>
              </a:rPr>
              <a:t>Конкурентную </a:t>
            </a:r>
            <a:r>
              <a:rPr lang="ru-RU" sz="2400" dirty="0">
                <a:solidFill>
                  <a:schemeClr val="tx1"/>
                </a:solidFill>
              </a:rPr>
              <a:t>закупку лучше проводить в электронной форме с использованием </a:t>
            </a:r>
            <a:r>
              <a:rPr lang="ru-RU" sz="2400" dirty="0" smtClean="0">
                <a:solidFill>
                  <a:schemeClr val="tx1"/>
                </a:solidFill>
              </a:rPr>
              <a:t>ЭТП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207763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контакты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533400"/>
            <a:ext cx="7859486" cy="376767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Администрация </a:t>
            </a:r>
            <a:r>
              <a:rPr lang="ru-RU" dirty="0" err="1" smtClean="0">
                <a:solidFill>
                  <a:schemeClr val="tx1"/>
                </a:solidFill>
              </a:rPr>
              <a:t>г.о</a:t>
            </a:r>
            <a:r>
              <a:rPr lang="ru-RU" dirty="0" smtClean="0">
                <a:solidFill>
                  <a:schemeClr val="tx1"/>
                </a:solidFill>
              </a:rPr>
              <a:t>. Мытищи </a:t>
            </a:r>
            <a:r>
              <a:rPr lang="ru-RU" dirty="0" err="1" smtClean="0">
                <a:solidFill>
                  <a:schemeClr val="tx1"/>
                </a:solidFill>
              </a:rPr>
              <a:t>Кретова</a:t>
            </a:r>
            <a:r>
              <a:rPr lang="ru-RU" dirty="0" smtClean="0">
                <a:solidFill>
                  <a:schemeClr val="tx1"/>
                </a:solidFill>
              </a:rPr>
              <a:t> Ольга Юрьевна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+7(495)582-69-22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Комитет по конкурентной политике Московской области </a:t>
            </a:r>
            <a:r>
              <a:rPr lang="ru-RU" dirty="0" err="1" smtClean="0">
                <a:solidFill>
                  <a:schemeClr val="tx1"/>
                </a:solidFill>
              </a:rPr>
              <a:t>Переверьзьева</a:t>
            </a:r>
            <a:r>
              <a:rPr lang="ru-RU" dirty="0" smtClean="0">
                <a:solidFill>
                  <a:schemeClr val="tx1"/>
                </a:solidFill>
              </a:rPr>
              <a:t> Юлия Сергеевна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+7(498)602-07-58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992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5746630"/>
          </a:xfrm>
        </p:spPr>
        <p:txBody>
          <a:bodyPr>
            <a:normAutofit/>
          </a:bodyPr>
          <a:lstStyle/>
          <a:p>
            <a:pPr lvl="0"/>
            <a:r>
              <a:rPr lang="ru-RU" sz="2800" dirty="0">
                <a:solidFill>
                  <a:schemeClr val="tx1"/>
                </a:solidFill>
              </a:rPr>
              <a:t>Введение</a:t>
            </a:r>
            <a:endParaRPr lang="ru-RU" dirty="0">
              <a:solidFill>
                <a:schemeClr val="tx1"/>
              </a:solidFill>
            </a:endParaRPr>
          </a:p>
          <a:p>
            <a:pPr lvl="0"/>
            <a:r>
              <a:rPr lang="ru-RU" sz="2800" dirty="0">
                <a:solidFill>
                  <a:schemeClr val="tx1"/>
                </a:solidFill>
              </a:rPr>
              <a:t>Нормативные акты</a:t>
            </a:r>
            <a:endParaRPr lang="ru-RU" dirty="0">
              <a:solidFill>
                <a:schemeClr val="tx1"/>
              </a:solidFill>
            </a:endParaRPr>
          </a:p>
          <a:p>
            <a:pPr lvl="0"/>
            <a:r>
              <a:rPr lang="ru-RU" sz="2800" dirty="0">
                <a:solidFill>
                  <a:schemeClr val="tx1"/>
                </a:solidFill>
              </a:rPr>
              <a:t>Начало работы с системой</a:t>
            </a:r>
            <a:endParaRPr lang="ru-RU" dirty="0">
              <a:solidFill>
                <a:schemeClr val="tx1"/>
              </a:solidFill>
            </a:endParaRPr>
          </a:p>
          <a:p>
            <a:pPr lvl="0"/>
            <a:r>
              <a:rPr lang="ru-RU" sz="2800" dirty="0">
                <a:solidFill>
                  <a:schemeClr val="tx1"/>
                </a:solidFill>
              </a:rPr>
              <a:t>Положение о закупках</a:t>
            </a:r>
            <a:endParaRPr lang="ru-RU" dirty="0">
              <a:solidFill>
                <a:schemeClr val="tx1"/>
              </a:solidFill>
            </a:endParaRPr>
          </a:p>
          <a:p>
            <a:pPr lvl="0"/>
            <a:r>
              <a:rPr lang="ru-RU" sz="2800" dirty="0">
                <a:solidFill>
                  <a:schemeClr val="tx1"/>
                </a:solidFill>
              </a:rPr>
              <a:t>План закупок</a:t>
            </a:r>
            <a:endParaRPr lang="ru-RU" dirty="0">
              <a:solidFill>
                <a:schemeClr val="tx1"/>
              </a:solidFill>
            </a:endParaRPr>
          </a:p>
          <a:p>
            <a:pPr lvl="0"/>
            <a:r>
              <a:rPr lang="ru-RU" sz="2800" dirty="0">
                <a:solidFill>
                  <a:schemeClr val="tx1"/>
                </a:solidFill>
              </a:rPr>
              <a:t>Закупки</a:t>
            </a:r>
            <a:endParaRPr lang="ru-RU" dirty="0">
              <a:solidFill>
                <a:schemeClr val="tx1"/>
              </a:solidFill>
            </a:endParaRPr>
          </a:p>
          <a:p>
            <a:pPr lvl="0"/>
            <a:r>
              <a:rPr lang="ru-RU" sz="2800" dirty="0" smtClean="0">
                <a:solidFill>
                  <a:schemeClr val="tx1"/>
                </a:solidFill>
              </a:rPr>
              <a:t>Договора</a:t>
            </a:r>
            <a:endParaRPr lang="ru-RU" dirty="0">
              <a:solidFill>
                <a:schemeClr val="tx1"/>
              </a:solidFill>
            </a:endParaRPr>
          </a:p>
          <a:p>
            <a:pPr lvl="0"/>
            <a:r>
              <a:rPr lang="ru-RU" sz="2800" dirty="0">
                <a:solidFill>
                  <a:schemeClr val="tx1"/>
                </a:solidFill>
              </a:rPr>
              <a:t>Отчеты</a:t>
            </a:r>
            <a:endParaRPr lang="ru-RU" dirty="0">
              <a:solidFill>
                <a:schemeClr val="tx1"/>
              </a:solidFill>
            </a:endParaRPr>
          </a:p>
          <a:p>
            <a:pPr lvl="0"/>
            <a:r>
              <a:rPr lang="ru-RU" sz="2800" dirty="0">
                <a:solidFill>
                  <a:schemeClr val="tx1"/>
                </a:solidFill>
              </a:rPr>
              <a:t>Заключение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882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Нормативные акты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>
                <a:solidFill>
                  <a:schemeClr val="tx1"/>
                </a:solidFill>
              </a:rPr>
              <a:t>Федеральный закон от 05.04.2013 № 44-ФЗ «О контрактной системе в сфере закупок товаров, работ, услуг для обеспечения государственных и муниципальных нужд»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lvl="0"/>
            <a:r>
              <a:rPr lang="ru-RU" dirty="0">
                <a:solidFill>
                  <a:schemeClr val="tx1"/>
                </a:solidFill>
              </a:rPr>
              <a:t>Федеральный закон от 18.07.2011 № 223-ФЗ «О закупках товаров, работ, услуг отдельными видами юридических лиц»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lvl="0"/>
            <a:r>
              <a:rPr lang="ru-RU" dirty="0">
                <a:solidFill>
                  <a:schemeClr val="tx1"/>
                </a:solidFill>
              </a:rPr>
              <a:t>Федеральный закон от 26.07.2006 № 135-ФЗ «О защите конкуренции»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2151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Закон Московской области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533400"/>
            <a:ext cx="6816306" cy="376767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Закон Московской области от 04.05.2016 № 37/2016-ОЗ «Кодекс Московской области об административных правонарушениях» (Глава 10 «Административные правонарушения в сфере планирования закупок товаров, работ, услуг для обеспечения государственных и муниципальных нужд и исполнения обязательств по государственным и муниципальным контрактам», Статья 10.1 и 10.2)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235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Закон Московской области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533400"/>
            <a:ext cx="7221747" cy="3767670"/>
          </a:xfrm>
        </p:spPr>
        <p:txBody>
          <a:bodyPr>
            <a:normAutofit/>
          </a:bodyPr>
          <a:lstStyle/>
          <a:p>
            <a:pPr lvl="0"/>
            <a:r>
              <a:rPr lang="ru-RU" dirty="0">
                <a:solidFill>
                  <a:schemeClr val="tx1"/>
                </a:solidFill>
              </a:rPr>
              <a:t>Нарушение порядка формирования и ведения плана закупок в ЕАСУЗ наказывается предупреждением или </a:t>
            </a:r>
            <a:r>
              <a:rPr lang="ru-RU" b="1" dirty="0">
                <a:solidFill>
                  <a:srgbClr val="FF0000"/>
                </a:solidFill>
              </a:rPr>
              <a:t>штрафом 20 тыс. рублей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Нарушение порядка размещения информации о закупках и договорах в ЕАСУЗ наказывается предупреждением или </a:t>
            </a:r>
            <a:r>
              <a:rPr lang="ru-RU" b="1" dirty="0">
                <a:solidFill>
                  <a:srgbClr val="FF0000"/>
                </a:solidFill>
              </a:rPr>
              <a:t>штрафом 15 тыс. рублей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Нарушение порядка размещения информации о ведении претензионных работ по заключенным договорам в ЕАСУЗ наказывается предупреждением или </a:t>
            </a:r>
            <a:r>
              <a:rPr lang="ru-RU" b="1" dirty="0">
                <a:solidFill>
                  <a:srgbClr val="FF0000"/>
                </a:solidFill>
              </a:rPr>
              <a:t>штрафом 10 тыс. рублей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59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Начало работы с системой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Internet Explorer </a:t>
            </a:r>
            <a:r>
              <a:rPr lang="ru-RU" sz="3200" dirty="0">
                <a:solidFill>
                  <a:schemeClr val="tx1"/>
                </a:solidFill>
              </a:rPr>
              <a:t>версии </a:t>
            </a:r>
            <a:r>
              <a:rPr lang="ru-RU" sz="3200" dirty="0" smtClean="0">
                <a:solidFill>
                  <a:schemeClr val="tx1"/>
                </a:solidFill>
              </a:rPr>
              <a:t>11</a:t>
            </a:r>
            <a:endParaRPr lang="en-US" sz="3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 </a:t>
            </a:r>
            <a:endParaRPr lang="en-US" sz="3200" dirty="0" smtClean="0">
              <a:solidFill>
                <a:schemeClr val="tx1"/>
              </a:solidFill>
            </a:endParaRPr>
          </a:p>
          <a:p>
            <a:r>
              <a:rPr lang="en-US" sz="3200" dirty="0" smtClean="0">
                <a:solidFill>
                  <a:schemeClr val="tx1"/>
                </a:solidFill>
              </a:rPr>
              <a:t>Microsoft Silverlight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201" y="385715"/>
            <a:ext cx="2031520" cy="20315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18"/>
          <a:stretch/>
        </p:blipFill>
        <p:spPr>
          <a:xfrm>
            <a:off x="6212524" y="2471467"/>
            <a:ext cx="2596874" cy="202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664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Положение о закупках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Способы закупок</a:t>
            </a:r>
          </a:p>
        </p:txBody>
      </p:sp>
    </p:spTree>
    <p:extLst>
      <p:ext uri="{BB962C8B-B14F-4D97-AF65-F5344CB8AC3E}">
        <p14:creationId xmlns:p14="http://schemas.microsoft.com/office/powerpoint/2010/main" val="2252507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Добавление способа закупок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533400"/>
            <a:ext cx="7428781" cy="376767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В ЕИС добавляем способы в разделе «Способы закупок»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В ЕИС настраиваем необходимые протоколы в разделе «Типы протоколов»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Добавляем протоколы к способу закупок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Копируем </a:t>
            </a:r>
            <a:r>
              <a:rPr lang="en-US" sz="2400" dirty="0" smtClean="0">
                <a:solidFill>
                  <a:schemeClr val="tx1"/>
                </a:solidFill>
              </a:rPr>
              <a:t>ID </a:t>
            </a:r>
            <a:r>
              <a:rPr lang="ru-RU" sz="2400" dirty="0" smtClean="0">
                <a:solidFill>
                  <a:schemeClr val="tx1"/>
                </a:solidFill>
              </a:rPr>
              <a:t>закупки и пересылаем в службу поддержки ЕАСУЗ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407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закупок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533400"/>
            <a:ext cx="7549551" cy="3767670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Крупные </a:t>
            </a:r>
            <a:r>
              <a:rPr lang="ru-RU" sz="2800" dirty="0">
                <a:solidFill>
                  <a:schemeClr val="tx1"/>
                </a:solidFill>
              </a:rPr>
              <a:t>закупки с использованием конкурентных </a:t>
            </a:r>
            <a:r>
              <a:rPr lang="ru-RU" sz="2800" dirty="0" smtClean="0">
                <a:solidFill>
                  <a:schemeClr val="tx1"/>
                </a:solidFill>
              </a:rPr>
              <a:t>процедур</a:t>
            </a:r>
            <a:endParaRPr lang="ru-RU" sz="2800" dirty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Крупные </a:t>
            </a:r>
            <a:r>
              <a:rPr lang="ru-RU" sz="2800" dirty="0">
                <a:solidFill>
                  <a:schemeClr val="tx1"/>
                </a:solidFill>
              </a:rPr>
              <a:t>закупки у единственного </a:t>
            </a:r>
            <a:r>
              <a:rPr lang="ru-RU" sz="2800" dirty="0" smtClean="0">
                <a:solidFill>
                  <a:schemeClr val="tx1"/>
                </a:solidFill>
              </a:rPr>
              <a:t>поставщика</a:t>
            </a:r>
            <a:endParaRPr lang="ru-RU" sz="2800" dirty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Мелкие </a:t>
            </a:r>
            <a:r>
              <a:rPr lang="ru-RU" sz="2800" dirty="0">
                <a:solidFill>
                  <a:schemeClr val="tx1"/>
                </a:solidFill>
              </a:rPr>
              <a:t>закупки до 100 тыс. у единственного </a:t>
            </a:r>
            <a:r>
              <a:rPr lang="ru-RU" sz="2800" dirty="0" smtClean="0">
                <a:solidFill>
                  <a:schemeClr val="tx1"/>
                </a:solidFill>
              </a:rPr>
              <a:t>поставщика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Гражданско-правовые </a:t>
            </a:r>
            <a:r>
              <a:rPr lang="ru-RU" sz="2800" dirty="0">
                <a:solidFill>
                  <a:schemeClr val="tx1"/>
                </a:solidFill>
              </a:rPr>
              <a:t>договоры с сотрудниками в вашей организации, если таковые </a:t>
            </a:r>
            <a:r>
              <a:rPr lang="ru-RU" sz="2800" dirty="0" smtClean="0">
                <a:solidFill>
                  <a:schemeClr val="tx1"/>
                </a:solidFill>
              </a:rPr>
              <a:t>имеются (!!!)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125932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Фиолетовый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42</TotalTime>
  <Words>483</Words>
  <Application>Microsoft Office PowerPoint</Application>
  <PresentationFormat>Экран (4:3)</PresentationFormat>
  <Paragraphs>73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Century Gothic</vt:lpstr>
      <vt:lpstr>Wingdings 3</vt:lpstr>
      <vt:lpstr>Сектор</vt:lpstr>
      <vt:lpstr>ЕАСУЗ-223</vt:lpstr>
      <vt:lpstr>Презентация PowerPoint</vt:lpstr>
      <vt:lpstr>Нормативные акты</vt:lpstr>
      <vt:lpstr>Закон Московской области</vt:lpstr>
      <vt:lpstr>Закон Московской области</vt:lpstr>
      <vt:lpstr>Начало работы с системой</vt:lpstr>
      <vt:lpstr>Положение о закупках</vt:lpstr>
      <vt:lpstr>Добавление способа закупок</vt:lpstr>
      <vt:lpstr>План закупок</vt:lpstr>
      <vt:lpstr>Позиции плана закупок</vt:lpstr>
      <vt:lpstr>закупки</vt:lpstr>
      <vt:lpstr>Конкурентные закупки</vt:lpstr>
      <vt:lpstr>договора</vt:lpstr>
      <vt:lpstr>ОТЧЕТЫ</vt:lpstr>
      <vt:lpstr>Заключение</vt:lpstr>
      <vt:lpstr>контакты</vt:lpstr>
    </vt:vector>
  </TitlesOfParts>
  <Company>Лицей 15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ЕАСУЗ-223</dc:title>
  <dc:creator>Василий</dc:creator>
  <cp:lastModifiedBy>USER</cp:lastModifiedBy>
  <cp:revision>8</cp:revision>
  <dcterms:created xsi:type="dcterms:W3CDTF">2017-03-29T18:33:27Z</dcterms:created>
  <dcterms:modified xsi:type="dcterms:W3CDTF">2017-03-30T06:33:37Z</dcterms:modified>
</cp:coreProperties>
</file>